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646" r:id="rId2"/>
    <p:sldId id="257" r:id="rId3"/>
    <p:sldId id="258" r:id="rId4"/>
    <p:sldId id="647" r:id="rId5"/>
    <p:sldId id="259" r:id="rId6"/>
    <p:sldId id="648" r:id="rId7"/>
    <p:sldId id="649" r:id="rId8"/>
    <p:sldId id="650" r:id="rId9"/>
    <p:sldId id="651" r:id="rId10"/>
    <p:sldId id="652" r:id="rId11"/>
    <p:sldId id="653" r:id="rId12"/>
    <p:sldId id="654" r:id="rId13"/>
    <p:sldId id="655" r:id="rId14"/>
    <p:sldId id="656" r:id="rId15"/>
    <p:sldId id="657" r:id="rId16"/>
    <p:sldId id="658" r:id="rId17"/>
    <p:sldId id="659" r:id="rId1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80204"/>
  </p:normalViewPr>
  <p:slideViewPr>
    <p:cSldViewPr snapToGrid="0" snapToObjects="1">
      <p:cViewPr>
        <p:scale>
          <a:sx n="100" d="100"/>
          <a:sy n="100" d="100"/>
        </p:scale>
        <p:origin x="33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640046-5152-574D-9A20-422ADC646F7D}" type="datetimeFigureOut">
              <a:rPr kumimoji="1" lang="zh-CN" altLang="en-US" smtClean="0"/>
              <a:t>2021/9/14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38F71C-576E-ED46-BD33-923F04F1F41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715736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csapp.cs.cmu.edu/3e/waside/waside-tmin.pdf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913686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表盘的头，表盘的中点</a:t>
            </a:r>
            <a:endParaRPr kumimoji="1"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printf</a:t>
            </a:r>
            <a:r>
              <a:rPr lang="zh-CN" altLang="en-US" sz="1200" dirty="0">
                <a:effectLst/>
              </a:rPr>
              <a:t>没有使用任何类型信息，所以它可以用指示 符</a:t>
            </a:r>
            <a:r>
              <a:rPr lang="en-US" altLang="zh-CN" sz="1200" dirty="0">
                <a:effectLst/>
              </a:rPr>
              <a:t>%11</a:t>
            </a:r>
            <a:r>
              <a:rPr lang="zh-CN" altLang="en-US" sz="1200" dirty="0">
                <a:effectLst/>
              </a:rPr>
              <a:t>来输出类型为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</a:t>
            </a:r>
            <a:r>
              <a:rPr lang="zh-CN" altLang="en-US" sz="1200" dirty="0">
                <a:effectLst/>
              </a:rPr>
              <a:t>的数值，也可以用指示符</a:t>
            </a:r>
            <a:r>
              <a:rPr lang="en-US" altLang="zh-CN" sz="1200" dirty="0">
                <a:effectLst/>
              </a:rPr>
              <a:t>%d </a:t>
            </a:r>
            <a:r>
              <a:rPr lang="zh-CN" altLang="en-US" sz="1200" dirty="0">
                <a:effectLst/>
              </a:rPr>
              <a:t>输出类型为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unsigned</a:t>
            </a:r>
            <a:r>
              <a:rPr lang="zh-CN" altLang="en-US" sz="1200" dirty="0">
                <a:effectLst/>
              </a:rPr>
              <a:t>的数值 </a:t>
            </a:r>
            <a:endParaRPr lang="zh-CN" altLang="en-US" dirty="0"/>
          </a:p>
          <a:p>
            <a:endParaRPr kumimoji="1" lang="en-US" altLang="zh-CN" dirty="0"/>
          </a:p>
          <a:p>
            <a:r>
              <a:rPr kumimoji="1" lang="en-US" altLang="zh-CN" dirty="0"/>
              <a:t>DATA:TMIN: </a:t>
            </a:r>
            <a:r>
              <a:rPr lang="en-US" altLang="zh-CN" dirty="0">
                <a:effectLst/>
                <a:hlinkClick r:id="rId3"/>
              </a:rPr>
              <a:t>http://csapp.cs.cmu.edu/3e/waside/waside-tmin.pdf</a:t>
            </a:r>
            <a:endParaRPr lang="en-US" altLang="zh-CN" dirty="0">
              <a:effectLst/>
            </a:endParaRP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38F71C-576E-ED46-BD33-923F04F1F412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008487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比如</a:t>
            </a:r>
            <a:r>
              <a:rPr kumimoji="1" lang="en-US" altLang="zh-CN" dirty="0"/>
              <a:t>bit</a:t>
            </a:r>
            <a:r>
              <a:rPr kumimoji="1" lang="zh-CN" altLang="en-US" dirty="0"/>
              <a:t>掩码，比如</a:t>
            </a:r>
            <a:r>
              <a:rPr kumimoji="1" lang="en-US" altLang="zh-CN" dirty="0"/>
              <a:t>JS</a:t>
            </a:r>
            <a:r>
              <a:rPr kumimoji="1" lang="zh-CN" altLang="en-US" dirty="0"/>
              <a:t>的</a:t>
            </a:r>
            <a:r>
              <a:rPr kumimoji="1" lang="en-US" altLang="zh-CN" dirty="0"/>
              <a:t>UInt8Array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38F71C-576E-ED46-BD33-923F04F1F412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909783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先整体离散化成有限个基准元素</a:t>
            </a:r>
            <a:endParaRPr kumimoji="1" lang="en-US" altLang="zh-CN" dirty="0"/>
          </a:p>
          <a:p>
            <a:r>
              <a:rPr kumimoji="1" lang="zh-CN" altLang="en-US" dirty="0"/>
              <a:t>每一个像素点也进一步离散化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图像、声音、视频、时间、交互的坐标、文字</a:t>
            </a:r>
            <a:r>
              <a:rPr kumimoji="1" lang="en-US" altLang="zh-CN" dirty="0"/>
              <a:t> </a:t>
            </a:r>
            <a:r>
              <a:rPr kumimoji="1" lang="zh-CN" altLang="en-US" dirty="0"/>
              <a:t>等等等等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基准元素所能表达的信息量是可枚举的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38F71C-576E-ED46-BD33-923F04F1F412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357484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对照回文件里看</a:t>
            </a:r>
            <a:r>
              <a:rPr kumimoji="1" lang="en-US" altLang="zh-CN" dirty="0"/>
              <a:t>asci</a:t>
            </a:r>
            <a:r>
              <a:rPr kumimoji="1" lang="zh-CN" altLang="en-US" dirty="0"/>
              <a:t>编码：</a:t>
            </a:r>
            <a:r>
              <a:rPr kumimoji="1" lang="en-US" altLang="zh-CN" dirty="0"/>
              <a:t>&lt;</a:t>
            </a:r>
            <a:r>
              <a:rPr kumimoji="1" lang="en-US" altLang="zh-CN" dirty="0" err="1"/>
              <a:t>tem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38F71C-576E-ED46-BD33-923F04F1F412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396902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按有意义的结构组合在一起，就可以表达有序的信息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38F71C-576E-ED46-BD33-923F04F1F412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522108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38F71C-576E-ED46-BD33-923F04F1F412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385428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B2U</a:t>
            </a:r>
            <a:r>
              <a:rPr kumimoji="1" lang="zh-CN" altLang="en-US" dirty="0"/>
              <a:t>的输入、输出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38F71C-576E-ED46-BD33-923F04F1F412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856995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目标：用加法代替减法（用加法器电路实现减法）</a:t>
            </a:r>
            <a:endParaRPr kumimoji="1" lang="en-US" altLang="zh-CN" dirty="0"/>
          </a:p>
          <a:p>
            <a:r>
              <a:rPr kumimoji="1" lang="zh-CN" altLang="en-US" dirty="0"/>
              <a:t>补数的表示与其负数相同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-m</a:t>
            </a:r>
            <a:r>
              <a:rPr kumimoji="1" lang="zh-CN" altLang="en-US" dirty="0"/>
              <a:t>的</a:t>
            </a:r>
            <a:r>
              <a:rPr kumimoji="1" lang="en-US" altLang="zh-CN" dirty="0"/>
              <a:t>bit</a:t>
            </a:r>
            <a:r>
              <a:rPr kumimoji="1" lang="zh-CN" altLang="en-US" dirty="0"/>
              <a:t>流，按正数来解读，值是多少？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数轴、模：</a:t>
            </a:r>
            <a:endParaRPr kumimoji="1" lang="en-US" altLang="zh-CN" dirty="0"/>
          </a:p>
          <a:p>
            <a:r>
              <a:rPr kumimoji="1" lang="en-US" altLang="zh-CN" dirty="0"/>
              <a:t>-1</a:t>
            </a:r>
            <a:r>
              <a:rPr kumimoji="1" lang="zh-CN" altLang="en-US" dirty="0"/>
              <a:t>永远是</a:t>
            </a:r>
            <a:r>
              <a:rPr kumimoji="1" lang="en-US" altLang="zh-CN" dirty="0"/>
              <a:t>111111</a:t>
            </a:r>
          </a:p>
          <a:p>
            <a:endParaRPr kumimoji="1" lang="en-US" altLang="zh-CN" dirty="0"/>
          </a:p>
          <a:p>
            <a:r>
              <a:rPr kumimoji="1" lang="zh-CN" altLang="en-US" dirty="0"/>
              <a:t>补数在数轴中的位置</a:t>
            </a:r>
            <a:endParaRPr kumimoji="1" lang="en-US" altLang="zh-CN" dirty="0"/>
          </a:p>
          <a:p>
            <a:r>
              <a:rPr kumimoji="1" lang="zh-CN" altLang="en-US" dirty="0"/>
              <a:t>从</a:t>
            </a:r>
            <a:r>
              <a:rPr kumimoji="1" lang="en-US" altLang="zh-CN" dirty="0"/>
              <a:t>12</a:t>
            </a:r>
            <a:r>
              <a:rPr kumimoji="1" lang="zh-CN" altLang="en-US" dirty="0"/>
              <a:t>点调整到</a:t>
            </a:r>
            <a:r>
              <a:rPr kumimoji="1" lang="en-US" altLang="zh-CN" dirty="0"/>
              <a:t>10</a:t>
            </a:r>
            <a:r>
              <a:rPr kumimoji="1" lang="zh-CN" altLang="en-US" dirty="0"/>
              <a:t>点？（</a:t>
            </a:r>
            <a:r>
              <a:rPr kumimoji="1" lang="en-US" altLang="zh-CN" dirty="0"/>
              <a:t>-2</a:t>
            </a:r>
            <a:r>
              <a:rPr kumimoji="1" lang="zh-CN" altLang="en-US" dirty="0"/>
              <a:t>与</a:t>
            </a:r>
            <a:r>
              <a:rPr kumimoji="1" lang="en-US" altLang="zh-CN" dirty="0"/>
              <a:t>10</a:t>
            </a:r>
            <a:r>
              <a:rPr kumimoji="1" lang="zh-CN" altLang="en-US" dirty="0"/>
              <a:t>位置相同，</a:t>
            </a:r>
            <a:r>
              <a:rPr kumimoji="1" lang="en-US" altLang="zh-CN" dirty="0"/>
              <a:t>-2</a:t>
            </a:r>
            <a:r>
              <a:rPr kumimoji="1" lang="zh-CN" altLang="en-US" dirty="0"/>
              <a:t>与</a:t>
            </a:r>
            <a:r>
              <a:rPr kumimoji="1" lang="en-US" altLang="zh-CN" dirty="0"/>
              <a:t>14</a:t>
            </a:r>
            <a:r>
              <a:rPr kumimoji="1" lang="zh-CN" altLang="en-US" dirty="0"/>
              <a:t>相同）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补数定义：</a:t>
            </a:r>
            <a:r>
              <a:rPr kumimoji="1" lang="en-US" altLang="zh-CN" dirty="0"/>
              <a:t>https://</a:t>
            </a:r>
            <a:r>
              <a:rPr kumimoji="1" lang="en-US" altLang="zh-CN" dirty="0" err="1"/>
              <a:t>en.wikipedia.org</a:t>
            </a:r>
            <a:r>
              <a:rPr kumimoji="1" lang="en-US" altLang="zh-CN" dirty="0"/>
              <a:t>/wiki/</a:t>
            </a:r>
            <a:r>
              <a:rPr kumimoji="1" lang="en-US" altLang="zh-CN" dirty="0" err="1"/>
              <a:t>Method_of_complements</a:t>
            </a:r>
            <a:endParaRPr kumimoji="1" lang="en-US" altLang="zh-CN" dirty="0"/>
          </a:p>
          <a:p>
            <a:r>
              <a:rPr kumimoji="1" lang="zh-CN" altLang="en-US" dirty="0"/>
              <a:t>最高位是</a:t>
            </a:r>
            <a:r>
              <a:rPr kumimoji="1" lang="en-US" altLang="zh-CN" dirty="0"/>
              <a:t>1</a:t>
            </a:r>
            <a:r>
              <a:rPr kumimoji="1" lang="zh-CN" altLang="en-US" dirty="0"/>
              <a:t>，后面都是</a:t>
            </a:r>
            <a:r>
              <a:rPr kumimoji="1" lang="en-US" altLang="zh-CN" dirty="0"/>
              <a:t>0</a:t>
            </a:r>
            <a:r>
              <a:rPr kumimoji="1" lang="zh-CN" altLang="en-US" dirty="0"/>
              <a:t>：中间</a:t>
            </a:r>
            <a:endParaRPr kumimoji="1" lang="en-US" altLang="zh-CN" dirty="0"/>
          </a:p>
          <a:p>
            <a:r>
              <a:rPr kumimoji="1" lang="zh-CN" altLang="en-US" dirty="0"/>
              <a:t>解读：只是换表盘</a:t>
            </a:r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38F71C-576E-ED46-BD33-923F04F1F412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889091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我们知道了求一个数的负数表示，用它的补数在数轴中的位置</a:t>
            </a:r>
            <a:r>
              <a:rPr kumimoji="1" lang="en-US" altLang="zh-CN" dirty="0"/>
              <a:t>/</a:t>
            </a:r>
            <a:r>
              <a:rPr kumimoji="1" lang="zh-CN" altLang="en-US" dirty="0"/>
              <a:t>表示。补数：其实就是</a:t>
            </a:r>
            <a:r>
              <a:rPr kumimoji="1" lang="en-US" altLang="zh-CN" dirty="0"/>
              <a:t>2N-a</a:t>
            </a:r>
          </a:p>
          <a:p>
            <a:r>
              <a:rPr kumimoji="1" lang="zh-CN" altLang="en-US" dirty="0"/>
              <a:t>那数学上怎么表示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38F71C-576E-ED46-BD33-923F04F1F412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660526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38F71C-576E-ED46-BD33-923F04F1F412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33602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0A060F-612D-754D-8319-10B4BA731F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49F7D0B-D753-264F-B50A-38A592051E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8FADA97-E62F-364C-A436-140F580916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0889C5-C6C5-9E42-815B-D44621F75850}" type="datetimeFigureOut">
              <a:rPr kumimoji="1" lang="zh-CN" altLang="en-US" smtClean="0"/>
              <a:t>2021/9/14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6D39C78-2793-8045-9A8A-2BA4475420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169467F-D670-834D-9741-3CAE0BC3FE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A50312-5C00-204B-9F75-4B84EA1F3FB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579794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5DC381-32A4-BB4A-8629-A5371323E2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0260462-CD1D-044E-9620-E25BB7CE65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49C256B-DAE5-3E46-B751-172DEEEF0B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0889C5-C6C5-9E42-815B-D44621F75850}" type="datetimeFigureOut">
              <a:rPr kumimoji="1" lang="zh-CN" altLang="en-US" smtClean="0"/>
              <a:t>2021/9/14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FDE574F-6F22-5B44-B74C-1227593C5E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0E35EF8-2D1E-5848-9552-CA220B92EF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A50312-5C00-204B-9F75-4B84EA1F3FB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075832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9388F0CA-8C35-BE4E-99BB-22353FB3291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F9D77BA-89C2-4B4F-ABF0-E182D85EF0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6F7B069-C401-6542-9979-B5C701A88E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0889C5-C6C5-9E42-815B-D44621F75850}" type="datetimeFigureOut">
              <a:rPr kumimoji="1" lang="zh-CN" altLang="en-US" smtClean="0"/>
              <a:t>2021/9/14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1496692-E8CF-814B-9B48-3D951B41C3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39C9D31-C39F-1944-8711-31B96E528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A50312-5C00-204B-9F75-4B84EA1F3FB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317953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12B70F-DF10-4336-ADCF-617C02561E36}" type="datetimeFigureOut">
              <a:rPr lang="zh-CN" altLang="en-US" smtClean="0"/>
              <a:pPr/>
              <a:t>2021/9/14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E2906C-1822-439C-9592-AB22BD010E33}" type="slidenum">
              <a:rPr lang="zh-CN" altLang="en-US" smtClean="0"/>
              <a:pPr/>
              <a:t>‹#›</a:t>
            </a:fld>
            <a:endParaRPr lang="zh-CN" altLang="en-US"/>
          </a:p>
        </p:txBody>
      </p:sp>
      <p:pic>
        <p:nvPicPr>
          <p:cNvPr id="11" name="Picture 2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4845" y="6057568"/>
            <a:ext cx="11740212" cy="6571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2" descr="C:\Users\wumin\Desktop\++3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41641" y="3787561"/>
            <a:ext cx="10508721" cy="52153"/>
          </a:xfrm>
          <a:prstGeom prst="rect">
            <a:avLst/>
          </a:prstGeom>
          <a:noFill/>
        </p:spPr>
      </p:pic>
      <p:pic>
        <p:nvPicPr>
          <p:cNvPr id="12" name="Picture 2" descr="C:\Users\wumin\Desktop\LOGO.png"/>
          <p:cNvPicPr>
            <a:picLocks noChangeAspect="1"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82410" y="1950431"/>
            <a:ext cx="2594263" cy="82513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6659090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63ADCCD-E71A-BC45-99E9-C3FA6BF12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7164CF9-D466-E941-B586-5C415A4EEE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7084707-EBFE-E247-B674-700A94F17A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0889C5-C6C5-9E42-815B-D44621F75850}" type="datetimeFigureOut">
              <a:rPr kumimoji="1" lang="zh-CN" altLang="en-US" smtClean="0"/>
              <a:t>2021/9/14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E284102-ED9A-2247-843D-25CEC7546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5461B1A-B5D4-FC43-B5A0-E7FD4705CB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A50312-5C00-204B-9F75-4B84EA1F3FB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868210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5286C3-687F-EF49-A9F8-F480A7AE6D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6BDFF16-4063-F049-86E8-56411A9A67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D269588-2CA5-D646-9697-E0865CD3FA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0889C5-C6C5-9E42-815B-D44621F75850}" type="datetimeFigureOut">
              <a:rPr kumimoji="1" lang="zh-CN" altLang="en-US" smtClean="0"/>
              <a:t>2021/9/14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8E67D39-DAC9-C946-9C1A-258EEF062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AF902B7-26C6-234B-9777-84542E754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A50312-5C00-204B-9F75-4B84EA1F3FB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751683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C6979B-A885-D448-99EA-1EC334FA6D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88B23AC-E677-744D-A42C-76E719FB50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70B056C-8532-F646-8A5D-A4A901CE43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1C60590-EA5E-E542-9296-922DC01823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0889C5-C6C5-9E42-815B-D44621F75850}" type="datetimeFigureOut">
              <a:rPr kumimoji="1" lang="zh-CN" altLang="en-US" smtClean="0"/>
              <a:t>2021/9/14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A931B34-3795-B042-8B03-B2B2E0EE0F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2CCE700-3B99-D147-B894-2D2E764F34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A50312-5C00-204B-9F75-4B84EA1F3FB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025772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F230FE8-1B0B-A748-AA0C-7CAADDA6C0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B56D556-F6B0-EA4C-9E61-778274F67A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CD52D15-7C9A-EC44-AE6C-1818B87250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3ECFEEB-C007-4C49-8138-8743EBCF8D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7CEC7F6B-C941-FF4B-AE7E-173388D6DD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7BAC9894-C0ED-6A42-97F6-3EA39BA9B4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0889C5-C6C5-9E42-815B-D44621F75850}" type="datetimeFigureOut">
              <a:rPr kumimoji="1" lang="zh-CN" altLang="en-US" smtClean="0"/>
              <a:t>2021/9/14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76007935-0462-8C4A-993E-31008DA302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7D822109-766E-1E43-A90B-51B58A638D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A50312-5C00-204B-9F75-4B84EA1F3FB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963063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CC498B-EB6F-6C4B-9BF6-A7675428F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1229297-7F96-A04A-8F51-D0F1333F8F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0889C5-C6C5-9E42-815B-D44621F75850}" type="datetimeFigureOut">
              <a:rPr kumimoji="1" lang="zh-CN" altLang="en-US" smtClean="0"/>
              <a:t>2021/9/14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B020117-6A25-1340-9055-FC17AB974B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AB324F9-2976-954F-A5CC-51A030AB8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A50312-5C00-204B-9F75-4B84EA1F3FB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95848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36EC1DE9-EF48-2A4F-92BF-36B20FF89C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0889C5-C6C5-9E42-815B-D44621F75850}" type="datetimeFigureOut">
              <a:rPr kumimoji="1" lang="zh-CN" altLang="en-US" smtClean="0"/>
              <a:t>2021/9/14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304BC39-9CC3-2047-8A6B-87318563C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C9D1CFE-EF38-D941-97AD-0456F5EC49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A50312-5C00-204B-9F75-4B84EA1F3FB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176285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0423A2-9927-3340-8AB9-AF912690E2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8B47A6F-FC37-2443-AD75-1C59921BCF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46B8CEB-748C-3F48-9E68-A22A22663E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1E951F0-0CAB-7944-8686-4735EBBFC9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0889C5-C6C5-9E42-815B-D44621F75850}" type="datetimeFigureOut">
              <a:rPr kumimoji="1" lang="zh-CN" altLang="en-US" smtClean="0"/>
              <a:t>2021/9/14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35225B5-0381-9D42-A997-097A7FB08D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294A49E-92EC-D140-B2AE-5E4C51F40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A50312-5C00-204B-9F75-4B84EA1F3FB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494633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36CC13-CA6D-5D47-A5B4-CF5128C0D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C55D99CE-C421-AD40-B8B5-5113246CD30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FC1A006-CF96-F14F-B35D-4CE7644A5D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CDFE2A3-9DB5-874A-8E4C-34F5D3EE7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0889C5-C6C5-9E42-815B-D44621F75850}" type="datetimeFigureOut">
              <a:rPr kumimoji="1" lang="zh-CN" altLang="en-US" smtClean="0"/>
              <a:t>2021/9/14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CE78338-CDAC-994F-92F0-1BB5EEB072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CE5B86F-A4D0-CA41-A939-C54549018D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A50312-5C00-204B-9F75-4B84EA1F3FB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110173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965B864A-3E91-1A4E-B6B9-9E50445099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E72B7D3-C191-CD4D-B488-FA4A1C3E3F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366824B-342A-4647-8C21-90A5CB982B1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0889C5-C6C5-9E42-815B-D44621F75850}" type="datetimeFigureOut">
              <a:rPr kumimoji="1" lang="zh-CN" altLang="en-US" smtClean="0"/>
              <a:t>2021/9/14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3D46245-96FF-1545-89E3-E8167DF8A5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CFDF157-A61F-F04C-998C-7F3F5E4CCD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A50312-5C00-204B-9F75-4B84EA1F3FB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905147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hyperlink" Target="https://www.cs.sjsu.edu/faculty/pearce/modules/lectures/co/ds/bits.htm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6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0.png"/><Relationship Id="rId4" Type="http://schemas.openxmlformats.org/officeDocument/2006/relationships/image" Target="../media/image17.png"/><Relationship Id="rId9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1.jpeg"/><Relationship Id="rId3" Type="http://schemas.openxmlformats.org/officeDocument/2006/relationships/image" Target="../media/image22.png"/><Relationship Id="rId7" Type="http://schemas.openxmlformats.org/officeDocument/2006/relationships/image" Target="../media/image26.jpeg"/><Relationship Id="rId12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zhihu.com/question/36667166/answer/748938538" TargetMode="External"/><Relationship Id="rId11" Type="http://schemas.openxmlformats.org/officeDocument/2006/relationships/hyperlink" Target="https://en.wikipedia.org/wiki/Two%27s_complement" TargetMode="External"/><Relationship Id="rId5" Type="http://schemas.openxmlformats.org/officeDocument/2006/relationships/image" Target="../media/image25.png"/><Relationship Id="rId15" Type="http://schemas.openxmlformats.org/officeDocument/2006/relationships/image" Target="../media/image33.png"/><Relationship Id="rId10" Type="http://schemas.openxmlformats.org/officeDocument/2006/relationships/image" Target="../media/image29.png"/><Relationship Id="rId4" Type="http://schemas.openxmlformats.org/officeDocument/2006/relationships/image" Target="../media/image24.png"/><Relationship Id="rId9" Type="http://schemas.openxmlformats.org/officeDocument/2006/relationships/image" Target="../media/image28.png"/><Relationship Id="rId14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191394" y="2880369"/>
            <a:ext cx="7809215" cy="2538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042498">
              <a:spcBef>
                <a:spcPct val="20000"/>
              </a:spcBef>
              <a:buClr>
                <a:srgbClr val="2318DE"/>
              </a:buClr>
              <a:buSzPct val="150000"/>
            </a:pPr>
            <a:r>
              <a:rPr lang="en-US" altLang="zh-CN" sz="5016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《</a:t>
            </a:r>
            <a:r>
              <a:rPr lang="zh-CN" altLang="en-US" sz="5016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深入理解计算机系统</a:t>
            </a:r>
            <a:r>
              <a:rPr lang="en-US" altLang="zh-CN" sz="5016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》</a:t>
            </a:r>
          </a:p>
          <a:p>
            <a:pPr algn="ctr" defTabSz="1042498">
              <a:spcBef>
                <a:spcPct val="20000"/>
              </a:spcBef>
              <a:buClr>
                <a:srgbClr val="2318DE"/>
              </a:buClr>
              <a:buSzPct val="150000"/>
            </a:pPr>
            <a:endParaRPr lang="en-US" altLang="zh-CN" sz="32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  <a:p>
            <a:pPr algn="ctr" defTabSz="1042498">
              <a:spcBef>
                <a:spcPct val="20000"/>
              </a:spcBef>
              <a:buClr>
                <a:srgbClr val="2318DE"/>
              </a:buClr>
              <a:buSzPct val="150000"/>
            </a:pPr>
            <a:r>
              <a:rPr lang="zh-CN" altLang="en-US" sz="32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有符号数的转换、扩展、与截断（</a:t>
            </a:r>
            <a:r>
              <a:rPr lang="en-US" altLang="zh-CN" sz="32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2.2.4~2.2.8</a:t>
            </a:r>
            <a:r>
              <a:rPr lang="zh-CN" altLang="en-US" sz="32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rPr>
              <a:t>）</a:t>
            </a:r>
            <a:endParaRPr lang="en-US" altLang="zh-CN" sz="32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 Unicode MS" panose="020B0604020202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984172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A0B9FB-CDCF-FB43-8BE8-1DEE7B3A2F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强制类型转换</a:t>
            </a:r>
            <a:r>
              <a:rPr kumimoji="1" lang="en-US" altLang="zh-CN" dirty="0"/>
              <a:t> – T2U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B088D1D-ABBA-124C-9481-FA1CA318F5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6E3BB4C-CCB6-9D44-B367-3C35E1EC34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187" y="4829852"/>
            <a:ext cx="4216400" cy="7874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1B43308-2B1D-9149-8062-AA7B656990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859463"/>
            <a:ext cx="6451600" cy="3175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7AB7771-2AF0-DB41-9E84-617AFB7AD0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09487" y="1295400"/>
            <a:ext cx="8610600" cy="21971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A3482DD-F20B-9B44-BB91-62FAC32B51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9787" y="3571301"/>
            <a:ext cx="4203700" cy="3683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5870552-AB32-8F4F-97D9-14AAB2D56B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26887" y="3955475"/>
            <a:ext cx="3213100" cy="6985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0074F49A-91BB-D846-AAB3-EBF5AFB3452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19273" y="3470037"/>
            <a:ext cx="5772727" cy="340066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7389CFF-5D00-0845-8C02-20167190508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8237" y="5539580"/>
            <a:ext cx="2806700" cy="31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485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BCC453-B4F4-934D-872D-30AC897DB1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U2T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47C20D4-DD17-2C4C-99EF-4973257CE8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007CB89-B055-7948-B7F3-4A00A28874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9851" y="481412"/>
            <a:ext cx="7242149" cy="249801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77B6DD5-FDBF-C141-BC9D-B1C7C5C136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00" y="2854087"/>
            <a:ext cx="6007100" cy="12319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D3786F2-EC02-D64C-B819-B8D1988AB6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9273" y="3470037"/>
            <a:ext cx="5772727" cy="3400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768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8">
            <a:extLst>
              <a:ext uri="{FF2B5EF4-FFF2-40B4-BE49-F238E27FC236}">
                <a16:creationId xmlns:a16="http://schemas.microsoft.com/office/drawing/2014/main" id="{7E223D74-A618-3D4D-89FE-ABEE32CAAC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1515" y="0"/>
            <a:ext cx="4417785" cy="3519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C192A53C-9F6B-DE42-8894-6DF5F6DB2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隐式类型转换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F9678BA-3AF3-FC44-A144-8E4A7A5137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B44117B-7ED5-9C4D-82C7-1604EA94A7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700" y="1416050"/>
            <a:ext cx="6451600" cy="13843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C49C536-A7D8-A84F-BFCF-4D289CD29A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2300" y="2108200"/>
            <a:ext cx="3632200" cy="6604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49303C7-54F2-D946-A5AC-F75201FB2C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9400" y="3009900"/>
            <a:ext cx="8610600" cy="330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051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B115FC-AB7C-A545-BD78-084F4204E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扩展数字的位长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0732790-1FC3-0A44-BAA9-FDC4966BB8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大数</a:t>
            </a:r>
            <a:r>
              <a:rPr kumimoji="1" lang="en-US" altLang="zh-CN" dirty="0"/>
              <a:t>-&gt;</a:t>
            </a:r>
            <a:r>
              <a:rPr kumimoji="1" lang="zh-CN" altLang="en-US" dirty="0"/>
              <a:t>小数：丢失</a:t>
            </a:r>
            <a:endParaRPr kumimoji="1" lang="en-US" altLang="zh-CN" dirty="0"/>
          </a:p>
          <a:p>
            <a:r>
              <a:rPr kumimoji="1" lang="zh-CN" altLang="en-US" dirty="0"/>
              <a:t>小数</a:t>
            </a:r>
            <a:r>
              <a:rPr kumimoji="1" lang="en-US" altLang="zh-CN" dirty="0"/>
              <a:t>-&gt;</a:t>
            </a:r>
            <a:r>
              <a:rPr kumimoji="1" lang="zh-CN" altLang="en-US" dirty="0"/>
              <a:t>大数，保持值不变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无符号：</a:t>
            </a:r>
            <a:r>
              <a:rPr kumimoji="1" lang="en-US" altLang="zh-CN" dirty="0"/>
              <a:t>0</a:t>
            </a:r>
            <a:r>
              <a:rPr kumimoji="1" lang="zh-CN" altLang="en-US" dirty="0"/>
              <a:t>扩展</a:t>
            </a:r>
            <a:endParaRPr kumimoji="1" lang="en-US" altLang="zh-CN" dirty="0"/>
          </a:p>
          <a:p>
            <a:pPr lvl="1"/>
            <a:endParaRPr kumimoji="1" lang="en-US" altLang="zh-CN" dirty="0"/>
          </a:p>
          <a:p>
            <a:pPr lvl="1"/>
            <a:endParaRPr kumimoji="1" lang="en-US" altLang="zh-CN" dirty="0"/>
          </a:p>
          <a:p>
            <a:pPr lvl="1"/>
            <a:endParaRPr kumimoji="1" lang="en-US" altLang="zh-CN" dirty="0"/>
          </a:p>
          <a:p>
            <a:pPr lvl="1"/>
            <a:r>
              <a:rPr kumimoji="1" lang="zh-CN" altLang="en-US" dirty="0"/>
              <a:t>补码？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A3E2EAD-F296-194F-B4FA-160DDF58D0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32150"/>
            <a:ext cx="8712200" cy="10287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0FF1138-D330-4848-B369-6EE05A79DB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1600" y="2311400"/>
            <a:ext cx="5740400" cy="454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0642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3CE038-33E7-3244-B852-9476B868B8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截断数字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CB82A92-677A-FC46-99FA-B1AA13CF3A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9721B0C-71FD-FD44-A07D-B01F079E6E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5941219"/>
            <a:ext cx="3898900" cy="889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53C1322-982A-7149-82C1-5904FF3FD3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429545"/>
            <a:ext cx="8547100" cy="16637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7FF294D-EF93-1944-820D-B3B97FD9EB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228182"/>
            <a:ext cx="8661400" cy="257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5176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C1620F3-A8A6-6843-A3C9-80B8C8BC8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细微之处的坑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5079581-6D78-014D-8016-CD4BB4C9A6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0029812-18B5-9C41-BA4F-6D6707C8BC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900" y="1981200"/>
            <a:ext cx="8610600" cy="370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7366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8D2E5B4-0C0D-7A4B-8B87-1EEE3115C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关于有符号数与无符号数的建议 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5C9E3B2-A2D2-0945-90C7-1BC281078F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AA3D4B1-314F-5B4C-BD88-FACBAA05BA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184400"/>
            <a:ext cx="8382000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3963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CB0B80-0731-474E-B571-6E9A051B7E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r>
              <a:rPr kumimoji="1" lang="en-US" altLang="zh-CN" dirty="0"/>
              <a:t>The End~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967734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4EE94B-EC96-BA41-8E50-2B82DFE2DF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回顾一、信息的表示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11A5BA7-95DC-3942-8FA3-030A163DE5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二进制（</a:t>
            </a:r>
            <a:r>
              <a:rPr kumimoji="1" lang="en-US" altLang="zh-CN" dirty="0"/>
              <a:t>bit</a:t>
            </a:r>
            <a:r>
              <a:rPr kumimoji="1" lang="zh-CN" altLang="en-US" dirty="0"/>
              <a:t>流）</a:t>
            </a:r>
            <a:endParaRPr kumimoji="1" lang="en-US" altLang="zh-CN" dirty="0"/>
          </a:p>
          <a:p>
            <a:pPr lvl="1"/>
            <a:endParaRPr kumimoji="1" lang="en-US" altLang="zh-CN" dirty="0"/>
          </a:p>
          <a:p>
            <a:pPr lvl="1"/>
            <a:endParaRPr kumimoji="1" lang="en-US" altLang="zh-CN" dirty="0"/>
          </a:p>
          <a:p>
            <a:pPr lvl="1"/>
            <a:endParaRPr kumimoji="1" lang="en-US" altLang="zh-CN" dirty="0"/>
          </a:p>
          <a:p>
            <a:pPr lvl="1"/>
            <a:endParaRPr kumimoji="1" lang="en-US" altLang="zh-CN" dirty="0"/>
          </a:p>
          <a:p>
            <a:r>
              <a:rPr kumimoji="1" lang="en-US" altLang="zh-CN" dirty="0"/>
              <a:t>Why</a:t>
            </a:r>
            <a:r>
              <a:rPr kumimoji="1" lang="zh-CN" altLang="en-US" dirty="0"/>
              <a:t> 二进制？</a:t>
            </a:r>
            <a:endParaRPr kumimoji="1" lang="en-US" altLang="zh-CN" dirty="0"/>
          </a:p>
          <a:p>
            <a:r>
              <a:rPr kumimoji="1" lang="en-US" altLang="zh-CN" dirty="0"/>
              <a:t>Why</a:t>
            </a:r>
            <a:r>
              <a:rPr kumimoji="1" lang="zh-CN" altLang="en-US" dirty="0"/>
              <a:t> 二进制 </a:t>
            </a:r>
            <a:r>
              <a:rPr kumimoji="1" lang="en-US" altLang="zh-CN" dirty="0"/>
              <a:t>is</a:t>
            </a:r>
            <a:r>
              <a:rPr kumimoji="1" lang="zh-CN" altLang="en-US" dirty="0"/>
              <a:t> </a:t>
            </a:r>
            <a:r>
              <a:rPr kumimoji="1" lang="en-US" altLang="zh-CN" dirty="0"/>
              <a:t>enough</a:t>
            </a:r>
            <a:r>
              <a:rPr kumimoji="1" lang="zh-CN" altLang="en-US" dirty="0"/>
              <a:t>？</a:t>
            </a:r>
            <a:endParaRPr kumimoji="1" lang="en-US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9C09ED8-7D53-0548-8E17-B7F19157E2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1340" y="2328735"/>
            <a:ext cx="11264011" cy="1336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0363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AE4EB5D9-20C1-9041-BBA5-28A9277BF1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253948"/>
            <a:ext cx="4347635" cy="2604052"/>
          </a:xfrm>
          <a:prstGeom prst="rect">
            <a:avLst/>
          </a:prstGeom>
        </p:spPr>
      </p:pic>
      <p:sp>
        <p:nvSpPr>
          <p:cNvPr id="7" name="内容占位符 2">
            <a:extLst>
              <a:ext uri="{FF2B5EF4-FFF2-40B4-BE49-F238E27FC236}">
                <a16:creationId xmlns:a16="http://schemas.microsoft.com/office/drawing/2014/main" id="{F26669C0-C0AD-7E44-94DC-423BD9DA8F4D}"/>
              </a:ext>
            </a:extLst>
          </p:cNvPr>
          <p:cNvSpPr txBox="1">
            <a:spLocks/>
          </p:cNvSpPr>
          <p:nvPr/>
        </p:nvSpPr>
        <p:spPr>
          <a:xfrm>
            <a:off x="5874026" y="1825625"/>
            <a:ext cx="5035826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/>
              <a:t>计算机世界：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离散的（数字化）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可枚举的</a:t>
            </a:r>
            <a:endParaRPr kumimoji="1" lang="en-US" altLang="zh-CN" dirty="0"/>
          </a:p>
          <a:p>
            <a:pPr lvl="1"/>
            <a:endParaRPr kumimoji="1" lang="en-US" altLang="zh-CN" dirty="0"/>
          </a:p>
          <a:p>
            <a:pPr lvl="1"/>
            <a:r>
              <a:rPr kumimoji="1" lang="zh-CN" altLang="en-US" dirty="0"/>
              <a:t>组合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CA94928D-770F-2140-8E40-0F0287509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离散数学</a:t>
            </a:r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BF5CD1F5-4CC8-5444-91B0-D032830B683F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5035826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/>
              <a:t>现实世界：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连续的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不可枚举的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12FC1CB-39BD-8645-A2BB-70CF661975F5}"/>
              </a:ext>
            </a:extLst>
          </p:cNvPr>
          <p:cNvSpPr txBox="1"/>
          <p:nvPr/>
        </p:nvSpPr>
        <p:spPr>
          <a:xfrm>
            <a:off x="5218043" y="367747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4E78F29A-F9DD-CF46-BE4B-B67EDBD597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4026" y="4213945"/>
            <a:ext cx="3915046" cy="2644055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B7454DF0-33FB-BB4D-A72F-C9EBE63998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31549" y="5789330"/>
            <a:ext cx="2165965" cy="1068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913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0938705B-E014-0D48-A90B-C9CFDE8DC2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604" y="0"/>
            <a:ext cx="84455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900DB78D-B2ED-DC4C-9883-CCFA4118DF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9500" y="5576455"/>
            <a:ext cx="8572500" cy="6096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CB92F23-110B-B44C-A05B-BA2CAC8E94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82828" y="5881255"/>
            <a:ext cx="1682172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968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87885D-D818-694D-A97C-64FD78F22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组合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5B5CAE3-0EA4-9B43-894A-129F3B3C76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endParaRPr kumimoji="1" lang="en-US" altLang="zh-CN" dirty="0"/>
          </a:p>
          <a:p>
            <a:pPr lvl="1"/>
            <a:endParaRPr kumimoji="1" lang="en-US" altLang="zh-CN" dirty="0"/>
          </a:p>
          <a:p>
            <a:pPr lvl="1"/>
            <a:endParaRPr kumimoji="1" lang="en-US" altLang="zh-CN" dirty="0"/>
          </a:p>
          <a:p>
            <a:pPr lvl="1"/>
            <a:endParaRPr kumimoji="1" lang="en-US" altLang="zh-CN" dirty="0"/>
          </a:p>
          <a:p>
            <a:endParaRPr kumimoji="1"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2E11896-258F-5045-BEDB-32550EF95D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873" y="5234031"/>
            <a:ext cx="7608455" cy="1651000"/>
          </a:xfrm>
          <a:prstGeom prst="rect">
            <a:avLst/>
          </a:prstGeom>
        </p:spPr>
      </p:pic>
      <p:pic>
        <p:nvPicPr>
          <p:cNvPr id="8" name="图片 7">
            <a:hlinkClick r:id="rId4"/>
            <a:extLst>
              <a:ext uri="{FF2B5EF4-FFF2-40B4-BE49-F238E27FC236}">
                <a16:creationId xmlns:a16="http://schemas.microsoft.com/office/drawing/2014/main" id="{AB5D5171-2C0A-CB42-A6A6-A0118EF2E7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1527573"/>
            <a:ext cx="7848600" cy="9906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0AE5318-8847-8C43-8566-2DA4618DBB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200" y="2684944"/>
            <a:ext cx="7570273" cy="2190184"/>
          </a:xfrm>
          <a:prstGeom prst="rect">
            <a:avLst/>
          </a:prstGeom>
        </p:spPr>
      </p:pic>
      <p:pic>
        <p:nvPicPr>
          <p:cNvPr id="4098" name="Picture 2" descr="What Is The Highest Decimal Value We Can Represent With A Byte? –  learn.lif.co.id">
            <a:extLst>
              <a:ext uri="{FF2B5EF4-FFF2-40B4-BE49-F238E27FC236}">
                <a16:creationId xmlns:a16="http://schemas.microsoft.com/office/drawing/2014/main" id="{5B06937E-8626-3E40-B168-BFDB5BA234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4633" y="584200"/>
            <a:ext cx="2738467" cy="4436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AEB0BD5C-0B56-4C4B-8F40-A5B6ABC9C01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63000" y="5021089"/>
            <a:ext cx="3429000" cy="1835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53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4AFB4F-8FF2-AF48-BF79-6C498C1DD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回顾二、信息的解读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FEE3836-987E-8D4D-A893-E011F038D3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C34A238-F62A-144E-B6CB-12CE353384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750" y="1825625"/>
            <a:ext cx="3695700" cy="4699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74E94E6-BB3A-564F-9F1A-53ED64ABED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6000" y="2496272"/>
            <a:ext cx="8559800" cy="11811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773D4E12-19D6-AB48-8CEE-5A5F488293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8737" y="2496271"/>
            <a:ext cx="4440382" cy="24844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4510218-4F24-FD46-A61E-812571235F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25418" y="2430462"/>
            <a:ext cx="4156364" cy="334818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452AEC29-7BFB-5D4B-87D2-0C5F455DFD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6000" y="4001294"/>
            <a:ext cx="7383706" cy="818139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7AA68C69-EFA9-024A-8303-A5FBE25AE49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82249" y="5195389"/>
            <a:ext cx="4034913" cy="762357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3171BF68-0C93-A643-9FE0-F96831D5CF9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47750" y="5240064"/>
            <a:ext cx="4825238" cy="691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818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9BFDFA-C878-8F48-83C4-C248A497D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回顾三、数字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0965EA9-3BE5-2B4D-B74A-C2CAE6ABB9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正数：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7A792FD-9B04-B142-88A3-4BADCC13A2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1900" y="2393950"/>
            <a:ext cx="7924800" cy="4699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6CBE19B-2651-5C4B-8DC9-219F404920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0650" y="3055144"/>
            <a:ext cx="8242300" cy="189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860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>
            <a:extLst>
              <a:ext uri="{FF2B5EF4-FFF2-40B4-BE49-F238E27FC236}">
                <a16:creationId xmlns:a16="http://schemas.microsoft.com/office/drawing/2014/main" id="{2F07B059-8CAF-CF4D-84AF-93F6852541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6100" y="6048076"/>
            <a:ext cx="7924800" cy="469900"/>
          </a:xfrm>
          <a:prstGeom prst="rect">
            <a:avLst/>
          </a:prstGeom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D4120061-E506-1740-97EB-0F63FCE104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9316" y="2615691"/>
            <a:ext cx="4417785" cy="3519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A6D41D82-1419-D144-BBB2-EEAE82AF0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负数</a:t>
            </a:r>
            <a:r>
              <a:rPr kumimoji="1" lang="en-US" altLang="zh-CN" dirty="0"/>
              <a:t> ?</a:t>
            </a:r>
            <a:endParaRPr kumimoji="1"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F2D30607-68C2-AE4C-BC5D-6A7B8E97CC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896472" y="1740159"/>
                <a:ext cx="7295528" cy="997745"/>
              </a:xfrm>
            </p:spPr>
            <p:txBody>
              <a:bodyPr>
                <a:normAutofit lnSpcReduction="10000"/>
              </a:bodyPr>
              <a:lstStyle/>
              <a:p>
                <a:r>
                  <a:rPr kumimoji="1" lang="en-US" altLang="zh-CN" dirty="0"/>
                  <a:t>m  + -m  =  0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kumimoji="1" lang="zh-CN" alt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acc>
                    <m:r>
                      <a:rPr kumimoji="1"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⃗"/>
                        <m:ctrlPr>
                          <a:rPr kumimoji="1" lang="zh-CN" alt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acc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⃗"/>
                        <m:ctrlPr>
                          <a:rPr kumimoji="1" lang="zh-CN" alt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acc>
                  </m:oMath>
                </a14:m>
                <a:endParaRPr kumimoji="1" lang="en-US" altLang="zh-CN" dirty="0"/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F2D30607-68C2-AE4C-BC5D-6A7B8E97CC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896472" y="1740159"/>
                <a:ext cx="7295528" cy="997745"/>
              </a:xfrm>
              <a:blipFill>
                <a:blip r:embed="rId5"/>
                <a:stretch>
                  <a:fillRect l="-1563" t="-13750" b="-137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122" name="Picture 2">
            <a:hlinkClick r:id="rId6"/>
            <a:extLst>
              <a:ext uri="{FF2B5EF4-FFF2-40B4-BE49-F238E27FC236}">
                <a16:creationId xmlns:a16="http://schemas.microsoft.com/office/drawing/2014/main" id="{1F2609DD-9ABF-7D46-ABD8-4013EE85D1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145" y="1675606"/>
            <a:ext cx="3018073" cy="2164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E226CAD6-7646-804A-AF80-C63A4B932B9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75428" y="1930659"/>
            <a:ext cx="1435100" cy="10795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4ED99E4-0A01-E448-A467-B358F37F8F6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21678" y="1930659"/>
            <a:ext cx="1397000" cy="10922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A5018F0-8A1E-2D49-8FDE-1F4D87BFD40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486928" y="1968759"/>
            <a:ext cx="1727200" cy="1041400"/>
          </a:xfrm>
          <a:prstGeom prst="rect">
            <a:avLst/>
          </a:prstGeom>
        </p:spPr>
      </p:pic>
      <p:pic>
        <p:nvPicPr>
          <p:cNvPr id="7" name="图片 6">
            <a:hlinkClick r:id="rId11"/>
            <a:extLst>
              <a:ext uri="{FF2B5EF4-FFF2-40B4-BE49-F238E27FC236}">
                <a16:creationId xmlns:a16="http://schemas.microsoft.com/office/drawing/2014/main" id="{89670EC3-F345-CD44-9C9F-16EF3F8D5BC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0800" y="1354138"/>
            <a:ext cx="12141200" cy="330200"/>
          </a:xfrm>
          <a:prstGeom prst="rect">
            <a:avLst/>
          </a:prstGeom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BA523A49-AC21-C441-B07F-CD0C76F85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127" y="4181994"/>
            <a:ext cx="2448200" cy="244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直线连接符 8">
            <a:extLst>
              <a:ext uri="{FF2B5EF4-FFF2-40B4-BE49-F238E27FC236}">
                <a16:creationId xmlns:a16="http://schemas.microsoft.com/office/drawing/2014/main" id="{021326E1-FA9D-1348-A062-F48DCBA6048D}"/>
              </a:ext>
            </a:extLst>
          </p:cNvPr>
          <p:cNvCxnSpPr>
            <a:cxnSpLocks/>
          </p:cNvCxnSpPr>
          <p:nvPr/>
        </p:nvCxnSpPr>
        <p:spPr>
          <a:xfrm>
            <a:off x="4531563" y="3467100"/>
            <a:ext cx="1117600" cy="124501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直线连接符 15">
            <a:extLst>
              <a:ext uri="{FF2B5EF4-FFF2-40B4-BE49-F238E27FC236}">
                <a16:creationId xmlns:a16="http://schemas.microsoft.com/office/drawing/2014/main" id="{30C7C15F-5CD8-614F-AB0F-E896FE3B730A}"/>
              </a:ext>
            </a:extLst>
          </p:cNvPr>
          <p:cNvCxnSpPr>
            <a:cxnSpLocks/>
          </p:cNvCxnSpPr>
          <p:nvPr/>
        </p:nvCxnSpPr>
        <p:spPr>
          <a:xfrm flipH="1">
            <a:off x="5439454" y="3611990"/>
            <a:ext cx="1110295" cy="110012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7" name="图片 16">
            <a:extLst>
              <a:ext uri="{FF2B5EF4-FFF2-40B4-BE49-F238E27FC236}">
                <a16:creationId xmlns:a16="http://schemas.microsoft.com/office/drawing/2014/main" id="{49AD2408-A04C-A549-B11A-BC7F2F9EB07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0" y="6608180"/>
            <a:ext cx="6852674" cy="24445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E04DCAAB-C92D-054D-BC65-2D22F69CCFAE}"/>
                  </a:ext>
                </a:extLst>
              </p:cNvPr>
              <p:cNvSpPr txBox="1"/>
              <p:nvPr/>
            </p:nvSpPr>
            <p:spPr>
              <a:xfrm>
                <a:off x="8026583" y="3358327"/>
                <a:ext cx="4076517" cy="6817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dirty="0"/>
                  <a:t>如何计算</a:t>
                </a:r>
                <a:r>
                  <a:rPr kumimoji="1" lang="en-US" altLang="zh-CN" dirty="0"/>
                  <a:t>n – m?</a:t>
                </a:r>
              </a:p>
              <a:p>
                <a:r>
                  <a:rPr kumimoji="1" lang="zh-CN" altLang="en-US" dirty="0"/>
                  <a:t>（已知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kumimoji="1" lang="zh-CN" alt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acc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⃗"/>
                        <m:ctrlPr>
                          <a:rPr kumimoji="1" lang="zh-CN" alt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  <m:r>
                      <a:rPr kumimoji="1" lang="en-US" altLang="zh-CN" i="1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⃗"/>
                        <m:ctrlPr>
                          <a:rPr kumimoji="1" lang="zh-CN" alt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kumimoji="1" lang="en-US" altLang="zh-CN" i="1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acc>
                  </m:oMath>
                </a14:m>
                <a:r>
                  <a:rPr kumimoji="1" lang="zh-CN" altLang="en-US" dirty="0"/>
                  <a:t> ）</a:t>
                </a:r>
                <a:endParaRPr kumimoji="1" lang="en-US" altLang="zh-CN" dirty="0"/>
              </a:p>
            </p:txBody>
          </p:sp>
        </mc:Choice>
        <mc:Fallback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E04DCAAB-C92D-054D-BC65-2D22F69CCF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6583" y="3358327"/>
                <a:ext cx="4076517" cy="681790"/>
              </a:xfrm>
              <a:prstGeom prst="rect">
                <a:avLst/>
              </a:prstGeom>
              <a:blipFill>
                <a:blip r:embed="rId15"/>
                <a:stretch>
                  <a:fillRect l="-1558" t="-3636" b="-1272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D414ED33-9405-4C43-B92C-C859EA274555}"/>
                  </a:ext>
                </a:extLst>
              </p:cNvPr>
              <p:cNvSpPr txBox="1"/>
              <p:nvPr/>
            </p:nvSpPr>
            <p:spPr>
              <a:xfrm>
                <a:off x="8377280" y="3909990"/>
                <a:ext cx="2105320" cy="17953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dirty="0"/>
                  <a:t>n – m = y</a:t>
                </a:r>
              </a:p>
              <a:p>
                <a:r>
                  <a:rPr kumimoji="1" lang="en-US" altLang="zh-CN" dirty="0"/>
                  <a:t>n = m + y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kumimoji="1" lang="zh-CN" alt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acc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kumimoji="1" lang="zh-CN" alt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⃗"/>
                          <m:ctrlPr>
                            <a:rPr kumimoji="1" lang="zh-CN" alt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kumimoji="1" lang="en-US" altLang="zh-CN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kumimoji="1" lang="zh-CN" alt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acc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⃗"/>
                          <m:ctrlPr>
                            <a:rPr kumimoji="1" lang="zh-CN" alt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kumimoji="1" lang="zh-CN" alt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⃗"/>
                          <m:ctrlPr>
                            <a:rPr kumimoji="1" lang="zh-CN" alt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⃗"/>
                          <m:ctrlPr>
                            <a:rPr kumimoji="1" lang="zh-CN" alt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kumimoji="1" lang="en-US" altLang="zh-CN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kumimoji="1" lang="zh-CN" alt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acc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⃗"/>
                          <m:ctrlPr>
                            <a:rPr kumimoji="1" lang="zh-CN" alt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kumimoji="1" lang="zh-CN" alt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acc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⃗"/>
                          <m:ctrlPr>
                            <a:rPr kumimoji="1" lang="zh-CN" alt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⃗"/>
                          <m:ctrlPr>
                            <a:rPr kumimoji="1" lang="zh-CN" alt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kumimoji="1" lang="en-US" altLang="zh-CN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kumimoji="1" lang="zh-CN" alt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acc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⃗"/>
                          <m:ctrlPr>
                            <a:rPr kumimoji="1" lang="zh-CN" alt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kumimoji="1"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kumimoji="1" lang="zh-CN" alt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kumimoji="1" lang="en-US" altLang="zh-CN" dirty="0"/>
              </a:p>
            </p:txBody>
          </p:sp>
        </mc:Choice>
        <mc:Fallback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D414ED33-9405-4C43-B92C-C859EA2745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7280" y="3909990"/>
                <a:ext cx="2105320" cy="1795300"/>
              </a:xfrm>
              <a:prstGeom prst="rect">
                <a:avLst/>
              </a:prstGeom>
              <a:blipFill>
                <a:blip r:embed="rId16"/>
                <a:stretch>
                  <a:fillRect l="-2395" t="-139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30010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9DB7636B-BCC0-9743-B6D1-00A1E0E004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62175"/>
            <a:ext cx="4927600" cy="41275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824B851-20DA-A74A-AED4-1D648273EB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119887"/>
            <a:ext cx="7026159" cy="1179701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D1C34C2B-174E-5949-8F1B-926360A3E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补码 </a:t>
            </a:r>
            <a:r>
              <a:rPr kumimoji="1" lang="en-US" altLang="zh-CN" dirty="0"/>
              <a:t>–</a:t>
            </a:r>
            <a:r>
              <a:rPr kumimoji="1" lang="zh-CN" altLang="en-US" dirty="0"/>
              <a:t> 数学表示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B6CDFCB-58D4-1549-8FBD-05C65493E0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5468" y="2526203"/>
            <a:ext cx="7032232" cy="4292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108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1327</TotalTime>
  <Words>500</Words>
  <Application>Microsoft Macintosh PowerPoint</Application>
  <PresentationFormat>宽屏</PresentationFormat>
  <Paragraphs>95</Paragraphs>
  <Slides>17</Slides>
  <Notes>11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3" baseType="lpstr">
      <vt:lpstr>等线</vt:lpstr>
      <vt:lpstr>等线 Light</vt:lpstr>
      <vt:lpstr>微软雅黑</vt:lpstr>
      <vt:lpstr>Arial</vt:lpstr>
      <vt:lpstr>Cambria Math</vt:lpstr>
      <vt:lpstr>Office 主题​​</vt:lpstr>
      <vt:lpstr>PowerPoint 演示文稿</vt:lpstr>
      <vt:lpstr>回顾一、信息的表示</vt:lpstr>
      <vt:lpstr>离散数学</vt:lpstr>
      <vt:lpstr>PowerPoint 演示文稿</vt:lpstr>
      <vt:lpstr>组合</vt:lpstr>
      <vt:lpstr>回顾二、信息的解读</vt:lpstr>
      <vt:lpstr>回顾三、数字</vt:lpstr>
      <vt:lpstr>负数 ?</vt:lpstr>
      <vt:lpstr>补码 – 数学表示</vt:lpstr>
      <vt:lpstr>强制类型转换 – T2U</vt:lpstr>
      <vt:lpstr>U2T</vt:lpstr>
      <vt:lpstr>隐式类型转换</vt:lpstr>
      <vt:lpstr>扩展数字的位长</vt:lpstr>
      <vt:lpstr>截断数字</vt:lpstr>
      <vt:lpstr>细微之处的坑</vt:lpstr>
      <vt:lpstr>关于有符号数与无符号数的建议 </vt:lpstr>
      <vt:lpstr>The End~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Sheng Lv</dc:creator>
  <cp:lastModifiedBy>Sheng Lv</cp:lastModifiedBy>
  <cp:revision>152</cp:revision>
  <dcterms:created xsi:type="dcterms:W3CDTF">2021-09-14T14:08:53Z</dcterms:created>
  <dcterms:modified xsi:type="dcterms:W3CDTF">2021-09-15T12:17:41Z</dcterms:modified>
</cp:coreProperties>
</file>